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Economica"/>
      <p:regular r:id="rId16"/>
      <p:bold r:id="rId17"/>
      <p:italic r:id="rId18"/>
      <p:boldItalic r:id="rId19"/>
    </p:embeddedFont>
    <p:embeddedFont>
      <p:font typeface="PT Sans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  <p:embeddedFont>
      <p:font typeface="Questrial"/>
      <p:regular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regular.fntdata"/><Relationship Id="rId22" Type="http://schemas.openxmlformats.org/officeDocument/2006/relationships/font" Target="fonts/PTSans-italic.fntdata"/><Relationship Id="rId21" Type="http://schemas.openxmlformats.org/officeDocument/2006/relationships/font" Target="fonts/PTSans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PT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schemas.openxmlformats.org/officeDocument/2006/relationships/font" Target="fonts/Questrial-regular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bold.fntdata"/><Relationship Id="rId16" Type="http://schemas.openxmlformats.org/officeDocument/2006/relationships/font" Target="fonts/Economica-regular.fntdata"/><Relationship Id="rId19" Type="http://schemas.openxmlformats.org/officeDocument/2006/relationships/font" Target="fonts/Economica-boldItalic.fntdata"/><Relationship Id="rId18" Type="http://schemas.openxmlformats.org/officeDocument/2006/relationships/font" Target="fonts/Economic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ef844fff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5ef844fff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7fa63915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7fa63915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f7fcd3f1_0_10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f7fcd3f1_0_10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f7fcd3f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7f7fcd3f1_0_1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feb8dcc0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feb8dcc0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f7fcd3f1_0_1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7f7fcd3f1_0_1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2a3e17a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2a3e17a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2a3e17a4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2a3e17a4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f7fcd3f1_0_1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7f7fcd3f1_0_1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7f7fcd3f1_0_1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7f7fcd3f1_0_1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 rot="-5400000">
            <a:off x="-47416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 rot="-5400000">
            <a:off x="1690750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>
            <a:off x="1476512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 flipH="1" rot="-5400000">
            <a:off x="71454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 rot="5400000">
            <a:off x="-47550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 rot="-5400000">
            <a:off x="1476512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 flipH="1" rot="-5400000">
            <a:off x="71454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 flipH="1" rot="-5400000">
            <a:off x="71454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 rot="-5400000">
            <a:off x="166784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 flipH="1" rot="-5400000">
            <a:off x="166707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 flipH="1" rot="-5400000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 flipH="1" rot="5400000">
            <a:off x="714337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 flipH="1" rot="5400000">
            <a:off x="714337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 rot="-5400000">
            <a:off x="-47416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 rot="5400000">
            <a:off x="147637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 flipH="1" rot="5400000">
            <a:off x="928614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 rot="5400000">
            <a:off x="928614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 rot="-5400000">
            <a:off x="-47416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 rot="-5400000">
            <a:off x="1476512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 flipH="1" rot="-5400000">
            <a:off x="71454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 rot="5400000">
            <a:off x="-47550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 flipH="1" rot="-5400000">
            <a:off x="71454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 flipH="1" rot="5400000">
            <a:off x="714337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 flipH="1" rot="5400000">
            <a:off x="714337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 rot="5400000">
            <a:off x="147637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 flipH="1" rot="-5400000">
            <a:off x="714548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 flipH="1" rot="5400000">
            <a:off x="714337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 rot="5400000">
            <a:off x="1476416" y="4333549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Char char="●"/>
              <a:defRPr sz="2000">
                <a:solidFill>
                  <a:srgbClr val="616161"/>
                </a:solidFill>
              </a:defRPr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b="0" i="0" sz="27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14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685331" y="1775320"/>
            <a:ext cx="7773300" cy="25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17500" lvl="1" marL="9144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8450" lvl="4" marL="22860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8450" lvl="5" marL="2743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8450" lvl="6" marL="32004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8450" lvl="7" marL="36576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8450" lvl="8" marL="4114800" marR="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2"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 rot="-5400000">
            <a:off x="-47416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 rot="-5400000">
            <a:off x="1690750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 rot="-5400000">
            <a:off x="1476512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 flipH="1" rot="-5400000">
            <a:off x="714548" y="176194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 rot="5400000">
            <a:off x="-47550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 rot="-5400000">
            <a:off x="1476512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 flipH="1" rot="-5400000">
            <a:off x="71454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 flipH="1" rot="-5400000">
            <a:off x="71454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 rot="-5400000">
            <a:off x="166784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 flipH="1" rot="-5400000">
            <a:off x="166707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 flipH="1" rot="-5400000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 flipH="1" rot="5400000">
            <a:off x="714337" y="47628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 flipH="1" rot="5400000">
            <a:off x="714337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 rot="-5400000">
            <a:off x="-47416" y="133352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 rot="5400000">
            <a:off x="1476378" y="904795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 flipH="1" rot="5400000">
            <a:off x="928614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 rot="5400000">
            <a:off x="928614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 rot="-5400000">
            <a:off x="-47416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"/>
          <p:cNvSpPr/>
          <p:nvPr/>
        </p:nvSpPr>
        <p:spPr>
          <a:xfrm rot="-5400000">
            <a:off x="1476512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 flipH="1" rot="-5400000">
            <a:off x="714548" y="347636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 rot="5400000">
            <a:off x="-47550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"/>
          <p:cNvSpPr/>
          <p:nvPr/>
        </p:nvSpPr>
        <p:spPr>
          <a:xfrm flipH="1" rot="-5400000">
            <a:off x="71454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"/>
          <p:cNvSpPr/>
          <p:nvPr/>
        </p:nvSpPr>
        <p:spPr>
          <a:xfrm flipH="1" rot="5400000">
            <a:off x="714337" y="219070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5"/>
          <p:cNvSpPr/>
          <p:nvPr/>
        </p:nvSpPr>
        <p:spPr>
          <a:xfrm flipH="1" rot="5400000">
            <a:off x="714337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/>
          <p:nvPr/>
        </p:nvSpPr>
        <p:spPr>
          <a:xfrm rot="5400000">
            <a:off x="1476378" y="261922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/>
          <p:nvPr/>
        </p:nvSpPr>
        <p:spPr>
          <a:xfrm flipH="1" rot="-5400000">
            <a:off x="714548" y="4333841"/>
            <a:ext cx="8571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"/>
          <p:cNvSpPr/>
          <p:nvPr/>
        </p:nvSpPr>
        <p:spPr>
          <a:xfrm flipH="1" rot="5400000">
            <a:off x="714337" y="3905326"/>
            <a:ext cx="8571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"/>
          <p:cNvSpPr/>
          <p:nvPr/>
        </p:nvSpPr>
        <p:spPr>
          <a:xfrm rot="5400000">
            <a:off x="1476416" y="4333549"/>
            <a:ext cx="8571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Char char="●"/>
              <a:defRPr sz="2000">
                <a:solidFill>
                  <a:srgbClr val="616161"/>
                </a:solidFill>
              </a:defRPr>
            </a:lvl1pPr>
            <a:lvl2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51" name="Google Shape;15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ites.google.com/epsne.org/careerawarenessprogram/eat-with-an-expert/elkhorn-high?authuser=0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launchpad.classlink.com/elkhorn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/>
        </p:nvSpPr>
        <p:spPr>
          <a:xfrm>
            <a:off x="456000" y="76125"/>
            <a:ext cx="8034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1A1A1A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Career Exploration Announcement Before TA L</a:t>
            </a:r>
            <a:r>
              <a:rPr b="1" lang="en" sz="2600">
                <a:solidFill>
                  <a:srgbClr val="1A1A1A"/>
                </a:solidFill>
                <a:latin typeface="Comic Sans MS"/>
                <a:ea typeface="Comic Sans MS"/>
                <a:cs typeface="Comic Sans MS"/>
                <a:sym typeface="Comic Sans MS"/>
              </a:rPr>
              <a:t>esson:</a:t>
            </a:r>
            <a:endParaRPr sz="2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456000" y="495300"/>
            <a:ext cx="78720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●"/>
            </a:pPr>
            <a:r>
              <a:rPr lang="en" sz="1800"/>
              <a:t>Eat with an expert once a month in Lecture Hall </a:t>
            </a:r>
            <a:br>
              <a:rPr lang="en" sz="1800"/>
            </a:br>
            <a:r>
              <a:rPr lang="en" sz="1800"/>
              <a:t>       </a:t>
            </a:r>
            <a:r>
              <a:rPr b="1" lang="en" sz="1500">
                <a:solidFill>
                  <a:srgbClr val="595959"/>
                </a:solidFill>
              </a:rPr>
              <a:t>September 14</a:t>
            </a:r>
            <a:r>
              <a:rPr b="1" lang="en" sz="1500">
                <a:solidFill>
                  <a:srgbClr val="595959"/>
                </a:solidFill>
              </a:rPr>
              <a:t>:  Careers in the Military (Air Force &amp; Army)</a:t>
            </a:r>
            <a:endParaRPr b="1" sz="1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595959"/>
              </a:solidFill>
            </a:endParaRPr>
          </a:p>
          <a:p>
            <a:pPr indent="-18415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○"/>
            </a:pPr>
            <a:r>
              <a:t/>
            </a:r>
            <a:endParaRPr b="1" sz="1500">
              <a:solidFill>
                <a:srgbClr val="595959"/>
              </a:solidFill>
            </a:endParaRPr>
          </a:p>
          <a:p>
            <a:pPr indent="-18415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○"/>
            </a:pPr>
            <a:r>
              <a:t/>
            </a:r>
            <a:endParaRPr b="1" sz="1500">
              <a:solidFill>
                <a:srgbClr val="595959"/>
              </a:solidFill>
            </a:endParaRPr>
          </a:p>
          <a:p>
            <a:pPr indent="-18415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○"/>
            </a:pPr>
            <a:r>
              <a:t/>
            </a:r>
            <a:endParaRPr b="1" sz="1500">
              <a:solidFill>
                <a:srgbClr val="595959"/>
              </a:solidFill>
            </a:endParaRPr>
          </a:p>
          <a:p>
            <a:pPr indent="-20955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Noto Sans Symbols"/>
              <a:buChar char="○"/>
            </a:pPr>
            <a:r>
              <a:t/>
            </a:r>
            <a:endParaRPr b="1" sz="1500">
              <a:solidFill>
                <a:srgbClr val="1A1A1A"/>
              </a:solidFill>
            </a:endParaRPr>
          </a:p>
          <a:p>
            <a:pPr indent="-171450" lvl="1" marL="55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t/>
            </a:r>
            <a:endParaRPr b="1" sz="1500">
              <a:solidFill>
                <a:srgbClr val="1A1A1A"/>
              </a:solidFill>
            </a:endParaRPr>
          </a:p>
          <a:p>
            <a:pPr indent="-171450" lvl="1" marL="55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b="1" lang="en" sz="900">
                <a:solidFill>
                  <a:srgbClr val="1A1A1A"/>
                </a:solidFill>
              </a:rPr>
              <a:t>September 14th-Thursday</a:t>
            </a:r>
            <a:endParaRPr b="1" sz="900">
              <a:solidFill>
                <a:srgbClr val="1A1A1A"/>
              </a:solidFill>
            </a:endParaRPr>
          </a:p>
          <a:p>
            <a:pPr indent="-171450" lvl="1" marL="55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" sz="900">
                <a:solidFill>
                  <a:srgbClr val="1A1A1A"/>
                </a:solidFill>
              </a:rPr>
              <a:t>1st Period-Careers in the Military (Air Force &amp; Army)</a:t>
            </a:r>
            <a:endParaRPr sz="900">
              <a:solidFill>
                <a:srgbClr val="1A1A1A"/>
              </a:solidFill>
            </a:endParaRPr>
          </a:p>
          <a:p>
            <a:pPr indent="-165100" lvl="1" marL="55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Char char="○"/>
            </a:pPr>
            <a:r>
              <a:t/>
            </a:r>
            <a:endParaRPr sz="800">
              <a:solidFill>
                <a:srgbClr val="1A1A1A"/>
              </a:solidFill>
            </a:endParaRPr>
          </a:p>
          <a:p>
            <a:pPr indent="-171450" lvl="1" marL="55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b="1" lang="en" sz="900">
                <a:solidFill>
                  <a:srgbClr val="1A1A1A"/>
                </a:solidFill>
              </a:rPr>
              <a:t>October 12th-Thursday</a:t>
            </a:r>
            <a:endParaRPr b="1" sz="900">
              <a:solidFill>
                <a:srgbClr val="1A1A1A"/>
              </a:solidFill>
            </a:endParaRPr>
          </a:p>
          <a:p>
            <a:pPr indent="-171450" lvl="1" marL="55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" sz="900">
                <a:solidFill>
                  <a:srgbClr val="1A1A1A"/>
                </a:solidFill>
              </a:rPr>
              <a:t>2nd Period-Careers in the Performing Arts</a:t>
            </a:r>
            <a:endParaRPr sz="900">
              <a:solidFill>
                <a:srgbClr val="1A1A1A"/>
              </a:solidFill>
            </a:endParaRPr>
          </a:p>
          <a:p>
            <a:pPr indent="-165100" lvl="1" marL="55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Char char="○"/>
            </a:pPr>
            <a:r>
              <a:t/>
            </a:r>
            <a:endParaRPr sz="800">
              <a:solidFill>
                <a:srgbClr val="1A1A1A"/>
              </a:solidFill>
            </a:endParaRPr>
          </a:p>
          <a:p>
            <a:pPr indent="-171450" lvl="1" marL="55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b="1" lang="en" sz="900">
                <a:solidFill>
                  <a:srgbClr val="1A1A1A"/>
                </a:solidFill>
              </a:rPr>
              <a:t>November 9th-Thursday</a:t>
            </a:r>
            <a:endParaRPr b="1" sz="900">
              <a:solidFill>
                <a:srgbClr val="1A1A1A"/>
              </a:solidFill>
            </a:endParaRPr>
          </a:p>
          <a:p>
            <a:pPr indent="-171450" lvl="1" marL="55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" sz="900">
                <a:solidFill>
                  <a:srgbClr val="1A1A1A"/>
                </a:solidFill>
              </a:rPr>
              <a:t>3rd Period-Careers in Fire Science &amp; Rescue</a:t>
            </a:r>
            <a:endParaRPr sz="900">
              <a:solidFill>
                <a:srgbClr val="1A1A1A"/>
              </a:solidFill>
            </a:endParaRPr>
          </a:p>
          <a:p>
            <a:pPr indent="-165100" lvl="1" marL="55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Arial"/>
              <a:buChar char="○"/>
            </a:pPr>
            <a:r>
              <a:t/>
            </a:r>
            <a:endParaRPr sz="800">
              <a:solidFill>
                <a:srgbClr val="1A1A1A"/>
              </a:solidFill>
            </a:endParaRPr>
          </a:p>
          <a:p>
            <a:pPr indent="-171450" lvl="1" marL="55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b="1" lang="en" sz="900">
                <a:solidFill>
                  <a:srgbClr val="1A1A1A"/>
                </a:solidFill>
              </a:rPr>
              <a:t>December 14th-Thursday</a:t>
            </a:r>
            <a:endParaRPr b="1" sz="900">
              <a:solidFill>
                <a:srgbClr val="1A1A1A"/>
              </a:solidFill>
            </a:endParaRPr>
          </a:p>
          <a:p>
            <a:pPr indent="-171450" lvl="1" marL="55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  <a:buFont typeface="Arial"/>
              <a:buChar char="○"/>
            </a:pPr>
            <a:r>
              <a:rPr lang="en" sz="900">
                <a:solidFill>
                  <a:srgbClr val="1A1A1A"/>
                </a:solidFill>
              </a:rPr>
              <a:t>5th Period-Careers in Engineering</a:t>
            </a:r>
            <a:r>
              <a:rPr lang="en" sz="900">
                <a:solidFill>
                  <a:srgbClr val="1A1A1A"/>
                </a:solidFill>
              </a:rPr>
              <a:t> </a:t>
            </a:r>
            <a:endParaRPr sz="900">
              <a:solidFill>
                <a:srgbClr val="1A1A1A"/>
              </a:solidFill>
            </a:endParaRPr>
          </a:p>
          <a:p>
            <a:pPr indent="-165100" lvl="1" marL="55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Noto Sans Symbols"/>
              <a:buChar char="○"/>
            </a:pPr>
            <a:r>
              <a:t/>
            </a:r>
            <a:endParaRPr b="1" sz="800">
              <a:solidFill>
                <a:srgbClr val="1A1A1A"/>
              </a:solidFill>
            </a:endParaRPr>
          </a:p>
          <a:p>
            <a:pPr indent="-20955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FF0000"/>
                </a:solidFill>
              </a:rPr>
              <a:t>Must sign up on link </a:t>
            </a:r>
            <a:r>
              <a:rPr lang="en" sz="1500">
                <a:solidFill>
                  <a:srgbClr val="FF0000"/>
                </a:solidFill>
              </a:rPr>
              <a:t>(might not be live yet)</a:t>
            </a:r>
            <a:r>
              <a:rPr lang="en" sz="1500">
                <a:solidFill>
                  <a:srgbClr val="595959"/>
                </a:solidFill>
              </a:rPr>
              <a:t>:  </a:t>
            </a:r>
            <a:r>
              <a:rPr lang="en" sz="1500" u="sng">
                <a:solidFill>
                  <a:srgbClr val="99999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Eat With An Expert</a:t>
            </a:r>
            <a:endParaRPr sz="2500">
              <a:solidFill>
                <a:srgbClr val="9999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BFBFB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Arial"/>
              <a:buChar char="○"/>
            </a:pPr>
            <a:r>
              <a:t/>
            </a:r>
            <a:endParaRPr b="1" sz="1800">
              <a:solidFill>
                <a:srgbClr val="1A1A1A"/>
              </a:solidFill>
            </a:endParaRPr>
          </a:p>
          <a:p>
            <a:pPr indent="-184150" lvl="1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○"/>
            </a:pPr>
            <a:r>
              <a:t/>
            </a:r>
            <a:endParaRPr b="1" sz="15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BFBFB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851" y="1155900"/>
            <a:ext cx="3201849" cy="19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/>
          <p:nvPr>
            <p:ph type="title"/>
          </p:nvPr>
        </p:nvSpPr>
        <p:spPr>
          <a:xfrm>
            <a:off x="2957350" y="514598"/>
            <a:ext cx="5740800" cy="812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 the Date</a:t>
            </a:r>
            <a:endParaRPr/>
          </a:p>
        </p:txBody>
      </p:sp>
      <p:sp>
        <p:nvSpPr>
          <p:cNvPr id="230" name="Google Shape;230;p25"/>
          <p:cNvSpPr txBox="1"/>
          <p:nvPr>
            <p:ph idx="1" type="body"/>
          </p:nvPr>
        </p:nvSpPr>
        <p:spPr>
          <a:xfrm>
            <a:off x="2894475" y="1589800"/>
            <a:ext cx="5740800" cy="3074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/>
              <a:t>Junior/</a:t>
            </a:r>
            <a:r>
              <a:rPr b="1" lang="en"/>
              <a:t>Senior Parent Planning Night</a:t>
            </a:r>
            <a:endParaRPr b="1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Where:  EHS Auditorium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When:  Sept. 11 at 6:00 pm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NAVIANCE</a:t>
            </a:r>
            <a:endParaRPr/>
          </a:p>
        </p:txBody>
      </p:sp>
      <p:sp>
        <p:nvSpPr>
          <p:cNvPr id="164" name="Google Shape;164;p17"/>
          <p:cNvSpPr txBox="1"/>
          <p:nvPr>
            <p:ph idx="1" type="body"/>
          </p:nvPr>
        </p:nvSpPr>
        <p:spPr>
          <a:xfrm>
            <a:off x="2894475" y="2015150"/>
            <a:ext cx="5740800" cy="2649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planning resources for seniors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/>
        </p:nvSpPr>
        <p:spPr>
          <a:xfrm>
            <a:off x="0" y="-72175"/>
            <a:ext cx="91440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Naviance Login Directions</a:t>
            </a:r>
            <a:endParaRPr sz="3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2547235" y="930013"/>
            <a:ext cx="5707500" cy="4141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 ClassLink:  </a:t>
            </a:r>
            <a:r>
              <a:rPr b="1" lang="en" sz="1800" u="sng">
                <a:solidFill>
                  <a:srgbClr val="56BCFE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http://launchpad.classlink.com/elkhorn</a:t>
            </a:r>
            <a:endParaRPr b="1"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following Icon and you should automatically be logged in to Naviance:</a:t>
            </a:r>
            <a:endParaRPr b="1"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7193344" y="4540363"/>
            <a:ext cx="5058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sz="10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72" name="Google Shape;172;p18"/>
          <p:cNvCxnSpPr/>
          <p:nvPr/>
        </p:nvCxnSpPr>
        <p:spPr>
          <a:xfrm>
            <a:off x="1613460" y="2322428"/>
            <a:ext cx="3294000" cy="2877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rotWithShape="0" algn="ctr" dir="5400000" dist="25400">
              <a:srgbClr val="000000">
                <a:alpha val="68630"/>
              </a:srgbClr>
            </a:outerShdw>
          </a:effectLst>
        </p:spPr>
      </p:cxnSp>
      <p:cxnSp>
        <p:nvCxnSpPr>
          <p:cNvPr id="173" name="Google Shape;173;p18"/>
          <p:cNvCxnSpPr/>
          <p:nvPr/>
        </p:nvCxnSpPr>
        <p:spPr>
          <a:xfrm>
            <a:off x="1622479" y="2742037"/>
            <a:ext cx="3285300" cy="2397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rotWithShape="0" algn="ctr" dir="5400000" dist="25400">
              <a:srgbClr val="000000">
                <a:alpha val="68630"/>
              </a:srgbClr>
            </a:outerShdw>
          </a:effectLst>
        </p:spPr>
      </p:cxnSp>
      <p:pic>
        <p:nvPicPr>
          <p:cNvPr id="174" name="Google Shape;17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593" y="832065"/>
            <a:ext cx="1411778" cy="9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367" y="3336782"/>
            <a:ext cx="3593143" cy="87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 rotWithShape="1">
          <a:blip r:embed="rId3">
            <a:alphaModFix/>
          </a:blip>
          <a:srcRect b="4095" l="0" r="0" t="0"/>
          <a:stretch/>
        </p:blipFill>
        <p:spPr>
          <a:xfrm>
            <a:off x="250775" y="1834775"/>
            <a:ext cx="8839200" cy="2123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19"/>
          <p:cNvCxnSpPr/>
          <p:nvPr/>
        </p:nvCxnSpPr>
        <p:spPr>
          <a:xfrm>
            <a:off x="3024125" y="644475"/>
            <a:ext cx="1180200" cy="1270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" name="Google Shape;182;p19"/>
          <p:cNvSpPr txBox="1"/>
          <p:nvPr/>
        </p:nvSpPr>
        <p:spPr>
          <a:xfrm>
            <a:off x="384225" y="67000"/>
            <a:ext cx="82371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Questrial"/>
                <a:ea typeface="Questrial"/>
                <a:cs typeface="Questrial"/>
                <a:sym typeface="Questrial"/>
              </a:rPr>
              <a:t>Click on Colleges--Colleges I’m Thinking About</a:t>
            </a:r>
            <a:endParaRPr b="1" sz="30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" name="Google Shape;183;p19"/>
          <p:cNvCxnSpPr/>
          <p:nvPr/>
        </p:nvCxnSpPr>
        <p:spPr>
          <a:xfrm flipH="1">
            <a:off x="5051100" y="2260550"/>
            <a:ext cx="272700" cy="22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 b="33984" l="0" r="0" t="0"/>
          <a:stretch/>
        </p:blipFill>
        <p:spPr>
          <a:xfrm>
            <a:off x="2627125" y="1622525"/>
            <a:ext cx="6275501" cy="10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>
            <p:ph type="title"/>
          </p:nvPr>
        </p:nvSpPr>
        <p:spPr>
          <a:xfrm>
            <a:off x="2534325" y="173350"/>
            <a:ext cx="6461100" cy="1372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933"/>
              <a:t>Seniors should review, update or add to their list of colleges. </a:t>
            </a:r>
            <a:endParaRPr b="0" sz="2933"/>
          </a:p>
          <a:p>
            <a:pPr indent="-468630" lvl="0" marL="457200" rtl="0" algn="l">
              <a:spcBef>
                <a:spcPts val="0"/>
              </a:spcBef>
              <a:spcAft>
                <a:spcPts val="0"/>
              </a:spcAft>
              <a:buSzPct val="137956"/>
              <a:buChar char="●"/>
            </a:pPr>
            <a:r>
              <a:rPr b="0" lang="en" sz="3044"/>
              <a:t>Add Colleges you are applying to.</a:t>
            </a:r>
            <a:endParaRPr b="0" sz="3044"/>
          </a:p>
          <a:p>
            <a:pPr indent="-402589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0" lang="en" sz="3044"/>
              <a:t>Remove Colleges that are no longer on your list.</a:t>
            </a:r>
            <a:endParaRPr b="0" sz="3044"/>
          </a:p>
        </p:txBody>
      </p:sp>
      <p:cxnSp>
        <p:nvCxnSpPr>
          <p:cNvPr id="190" name="Google Shape;190;p20"/>
          <p:cNvCxnSpPr/>
          <p:nvPr/>
        </p:nvCxnSpPr>
        <p:spPr>
          <a:xfrm>
            <a:off x="6676425" y="872975"/>
            <a:ext cx="1278000" cy="1084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20"/>
          <p:cNvCxnSpPr/>
          <p:nvPr/>
        </p:nvCxnSpPr>
        <p:spPr>
          <a:xfrm>
            <a:off x="8163950" y="1414050"/>
            <a:ext cx="408600" cy="1155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>
            <p:ph type="title"/>
          </p:nvPr>
        </p:nvSpPr>
        <p:spPr>
          <a:xfrm>
            <a:off x="311700" y="111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100"/>
              <a:t>Seniors </a:t>
            </a:r>
            <a:r>
              <a:rPr lang="en" sz="3100"/>
              <a:t>need to </a:t>
            </a:r>
            <a:r>
              <a:rPr b="0" lang="en" sz="3100"/>
              <a:t>request transcripts to be sent to colleges through Naviance</a:t>
            </a:r>
            <a:endParaRPr b="0" sz="3100"/>
          </a:p>
        </p:txBody>
      </p:sp>
      <p:sp>
        <p:nvSpPr>
          <p:cNvPr id="197" name="Google Shape;197;p21"/>
          <p:cNvSpPr txBox="1"/>
          <p:nvPr>
            <p:ph idx="1" type="body"/>
          </p:nvPr>
        </p:nvSpPr>
        <p:spPr>
          <a:xfrm>
            <a:off x="134625" y="807925"/>
            <a:ext cx="89208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Colleges, Colleges I am applying to. Add colleges you are applying to.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Click on request transcript (right side of page) to add electronic transcript request.</a:t>
            </a:r>
            <a:endParaRPr/>
          </a:p>
        </p:txBody>
      </p:sp>
      <p:pic>
        <p:nvPicPr>
          <p:cNvPr id="198" name="Google Shape;1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31450"/>
            <a:ext cx="9144002" cy="1624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1"/>
          <p:cNvCxnSpPr/>
          <p:nvPr/>
        </p:nvCxnSpPr>
        <p:spPr>
          <a:xfrm>
            <a:off x="5173175" y="1585300"/>
            <a:ext cx="3663900" cy="1857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225" y="152400"/>
            <a:ext cx="765755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 txBox="1"/>
          <p:nvPr/>
        </p:nvSpPr>
        <p:spPr>
          <a:xfrm>
            <a:off x="3489725" y="728775"/>
            <a:ext cx="26349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Select Initial</a:t>
            </a:r>
            <a:endParaRPr b="1" sz="200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06" name="Google Shape;206;p22"/>
          <p:cNvCxnSpPr>
            <a:stCxn id="205" idx="1"/>
          </p:cNvCxnSpPr>
          <p:nvPr/>
        </p:nvCxnSpPr>
        <p:spPr>
          <a:xfrm rot="10800000">
            <a:off x="1723925" y="728775"/>
            <a:ext cx="1765800" cy="329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22"/>
          <p:cNvSpPr txBox="1"/>
          <p:nvPr/>
        </p:nvSpPr>
        <p:spPr>
          <a:xfrm>
            <a:off x="4092375" y="2718900"/>
            <a:ext cx="36720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We can’t send ACT Scores.  You have to request directly from ACT.</a:t>
            </a:r>
            <a:endParaRPr b="1" sz="1600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4120400" y="4204500"/>
            <a:ext cx="3097200" cy="65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estrial"/>
                <a:ea typeface="Questrial"/>
                <a:cs typeface="Questrial"/>
                <a:sym typeface="Questrial"/>
              </a:rPr>
              <a:t>Type in Name of College--Click on request and finish.</a:t>
            </a:r>
            <a:endParaRPr b="1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09" name="Google Shape;209;p22"/>
          <p:cNvCxnSpPr>
            <a:stCxn id="204" idx="1"/>
          </p:cNvCxnSpPr>
          <p:nvPr/>
        </p:nvCxnSpPr>
        <p:spPr>
          <a:xfrm>
            <a:off x="743225" y="2571750"/>
            <a:ext cx="2620500" cy="889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2"/>
          <p:cNvCxnSpPr/>
          <p:nvPr/>
        </p:nvCxnSpPr>
        <p:spPr>
          <a:xfrm flipH="1">
            <a:off x="1079125" y="2424600"/>
            <a:ext cx="2130300" cy="1093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3"/>
          <p:cNvPicPr preferRelativeResize="0"/>
          <p:nvPr/>
        </p:nvPicPr>
        <p:blipFill rotWithShape="1">
          <a:blip r:embed="rId3">
            <a:alphaModFix/>
          </a:blip>
          <a:srcRect b="12441" l="0" r="0" t="0"/>
          <a:stretch/>
        </p:blipFill>
        <p:spPr>
          <a:xfrm>
            <a:off x="18600" y="1938951"/>
            <a:ext cx="9144002" cy="209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 txBox="1"/>
          <p:nvPr>
            <p:ph type="title"/>
          </p:nvPr>
        </p:nvSpPr>
        <p:spPr>
          <a:xfrm>
            <a:off x="2336825" y="519300"/>
            <a:ext cx="6807300" cy="1096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Take advantage of meeting with college reps..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Click on College--Research Colleges--College Visits</a:t>
            </a:r>
            <a:endParaRPr sz="2400">
              <a:solidFill>
                <a:srgbClr val="FF0000"/>
              </a:solidFill>
            </a:endParaRPr>
          </a:p>
        </p:txBody>
      </p:sp>
      <p:cxnSp>
        <p:nvCxnSpPr>
          <p:cNvPr id="217" name="Google Shape;217;p23"/>
          <p:cNvCxnSpPr/>
          <p:nvPr/>
        </p:nvCxnSpPr>
        <p:spPr>
          <a:xfrm flipH="1">
            <a:off x="3931900" y="1595775"/>
            <a:ext cx="2477400" cy="1246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125" y="2176675"/>
            <a:ext cx="6941045" cy="181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 txBox="1"/>
          <p:nvPr>
            <p:ph type="title"/>
          </p:nvPr>
        </p:nvSpPr>
        <p:spPr>
          <a:xfrm>
            <a:off x="2425400" y="209550"/>
            <a:ext cx="6350100" cy="1684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Seniors should begin exploring scholarship opportunities.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Colleges, Scholarship Search</a:t>
            </a:r>
            <a:endParaRPr/>
          </a:p>
        </p:txBody>
      </p:sp>
      <p:cxnSp>
        <p:nvCxnSpPr>
          <p:cNvPr id="224" name="Google Shape;224;p24"/>
          <p:cNvCxnSpPr/>
          <p:nvPr/>
        </p:nvCxnSpPr>
        <p:spPr>
          <a:xfrm>
            <a:off x="5020425" y="1859050"/>
            <a:ext cx="1582800" cy="1130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