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Ribeye"/>
      <p:regular r:id="rId16"/>
    </p:embeddedFont>
    <p:embeddedFont>
      <p:font typeface="PT Sans"/>
      <p:regular r:id="rId17"/>
      <p:bold r:id="rId18"/>
      <p:italic r:id="rId19"/>
      <p:boldItalic r:id="rId20"/>
    </p:embeddedFont>
    <p:embeddedFont>
      <p:font typeface="Questrial"/>
      <p:regular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boldItalic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Questrial-regular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TSans-regular.fntdata"/><Relationship Id="rId16" Type="http://schemas.openxmlformats.org/officeDocument/2006/relationships/font" Target="fonts/Ribeye-regular.fntdata"/><Relationship Id="rId19" Type="http://schemas.openxmlformats.org/officeDocument/2006/relationships/font" Target="fonts/PTSans-italic.fntdata"/><Relationship Id="rId18" Type="http://schemas.openxmlformats.org/officeDocument/2006/relationships/font" Target="fonts/PT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3e66863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83e66863f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1751012" y="1300785"/>
            <a:ext cx="8690100" cy="250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estrial"/>
              <a:buNone/>
              <a:defRPr b="0" i="0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751012" y="3886200"/>
            <a:ext cx="8690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7" name="Google Shape;7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/>
          <p:nvPr>
            <p:ph type="title"/>
          </p:nvPr>
        </p:nvSpPr>
        <p:spPr>
          <a:xfrm>
            <a:off x="913774" y="609600"/>
            <a:ext cx="5934900" cy="20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11"/>
          <p:cNvSpPr/>
          <p:nvPr>
            <p:ph idx="2" type="pic"/>
          </p:nvPr>
        </p:nvSpPr>
        <p:spPr>
          <a:xfrm>
            <a:off x="7424803" y="609601"/>
            <a:ext cx="3255300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9393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913794" y="2632852"/>
            <a:ext cx="5934900" cy="3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5" name="Google Shape;8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>
            <p:ph type="title"/>
          </p:nvPr>
        </p:nvSpPr>
        <p:spPr>
          <a:xfrm>
            <a:off x="913794" y="4289374"/>
            <a:ext cx="103644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2"/>
          <p:cNvSpPr/>
          <p:nvPr>
            <p:ph idx="2" type="pic"/>
          </p:nvPr>
        </p:nvSpPr>
        <p:spPr>
          <a:xfrm>
            <a:off x="1184744" y="698261"/>
            <a:ext cx="9822600" cy="3214200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9393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913774" y="5108728"/>
            <a:ext cx="103644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3" name="Google Shape;9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>
            <p:ph type="title"/>
          </p:nvPr>
        </p:nvSpPr>
        <p:spPr>
          <a:xfrm>
            <a:off x="913774" y="609599"/>
            <a:ext cx="10364400" cy="34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913775" y="4204821"/>
            <a:ext cx="10364400" cy="15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0" name="Google Shape;10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>
            <p:ph type="title"/>
          </p:nvPr>
        </p:nvSpPr>
        <p:spPr>
          <a:xfrm>
            <a:off x="1446212" y="609600"/>
            <a:ext cx="9302700" cy="29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1720644" y="3610032"/>
            <a:ext cx="87522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2" type="body"/>
          </p:nvPr>
        </p:nvSpPr>
        <p:spPr>
          <a:xfrm>
            <a:off x="913774" y="4372796"/>
            <a:ext cx="10364400" cy="14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1001488" y="75416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Questrial"/>
              <a:buNone/>
            </a:pPr>
            <a:r>
              <a:rPr b="0" lang="en-US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10557558" y="29935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Questrial"/>
              <a:buNone/>
            </a:pPr>
            <a:r>
              <a:rPr b="0" lang="en-US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0" name="Google Shape;11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>
            <p:ph type="title"/>
          </p:nvPr>
        </p:nvSpPr>
        <p:spPr>
          <a:xfrm>
            <a:off x="913775" y="2138721"/>
            <a:ext cx="10364400" cy="251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913775" y="4662335"/>
            <a:ext cx="103644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7" name="Google Shape;11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>
            <p:ph type="title"/>
          </p:nvPr>
        </p:nvSpPr>
        <p:spPr>
          <a:xfrm>
            <a:off x="913774" y="609600"/>
            <a:ext cx="10364400" cy="16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913774" y="2367093"/>
            <a:ext cx="32991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2" type="body"/>
          </p:nvPr>
        </p:nvSpPr>
        <p:spPr>
          <a:xfrm>
            <a:off x="913774" y="2943355"/>
            <a:ext cx="3299100" cy="28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3" type="body"/>
          </p:nvPr>
        </p:nvSpPr>
        <p:spPr>
          <a:xfrm>
            <a:off x="4452389" y="2367093"/>
            <a:ext cx="3291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4" type="body"/>
          </p:nvPr>
        </p:nvSpPr>
        <p:spPr>
          <a:xfrm>
            <a:off x="4441348" y="2943355"/>
            <a:ext cx="3303300" cy="28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5" type="body"/>
          </p:nvPr>
        </p:nvSpPr>
        <p:spPr>
          <a:xfrm>
            <a:off x="7973298" y="2367093"/>
            <a:ext cx="33048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6" type="body"/>
          </p:nvPr>
        </p:nvSpPr>
        <p:spPr>
          <a:xfrm>
            <a:off x="7973298" y="2943355"/>
            <a:ext cx="3304800" cy="28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9" name="Google Shape;12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>
            <p:ph type="title"/>
          </p:nvPr>
        </p:nvSpPr>
        <p:spPr>
          <a:xfrm>
            <a:off x="913774" y="610772"/>
            <a:ext cx="103644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913774" y="4204820"/>
            <a:ext cx="3296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2" name="Google Shape;132;p17"/>
          <p:cNvSpPr/>
          <p:nvPr>
            <p:ph idx="2" type="pic"/>
          </p:nvPr>
        </p:nvSpPr>
        <p:spPr>
          <a:xfrm>
            <a:off x="913774" y="2367093"/>
            <a:ext cx="3296400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9393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3" name="Google Shape;133;p17"/>
          <p:cNvSpPr txBox="1"/>
          <p:nvPr>
            <p:ph idx="3" type="body"/>
          </p:nvPr>
        </p:nvSpPr>
        <p:spPr>
          <a:xfrm>
            <a:off x="913774" y="4781082"/>
            <a:ext cx="32964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4" name="Google Shape;134;p17"/>
          <p:cNvSpPr txBox="1"/>
          <p:nvPr>
            <p:ph idx="4" type="body"/>
          </p:nvPr>
        </p:nvSpPr>
        <p:spPr>
          <a:xfrm>
            <a:off x="4442759" y="4204820"/>
            <a:ext cx="33018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5" name="Google Shape;135;p17"/>
          <p:cNvSpPr/>
          <p:nvPr>
            <p:ph idx="5" type="pic"/>
          </p:nvPr>
        </p:nvSpPr>
        <p:spPr>
          <a:xfrm>
            <a:off x="4441348" y="2367093"/>
            <a:ext cx="3303300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9393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6" type="body"/>
          </p:nvPr>
        </p:nvSpPr>
        <p:spPr>
          <a:xfrm>
            <a:off x="4441348" y="4781080"/>
            <a:ext cx="33033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7" type="body"/>
          </p:nvPr>
        </p:nvSpPr>
        <p:spPr>
          <a:xfrm>
            <a:off x="7973298" y="4204820"/>
            <a:ext cx="3300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8" name="Google Shape;138;p17"/>
          <p:cNvSpPr/>
          <p:nvPr>
            <p:ph idx="8" type="pic"/>
          </p:nvPr>
        </p:nvSpPr>
        <p:spPr>
          <a:xfrm>
            <a:off x="7973298" y="2367093"/>
            <a:ext cx="3304800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93939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9" name="Google Shape;139;p17"/>
          <p:cNvSpPr txBox="1"/>
          <p:nvPr>
            <p:ph idx="9" type="body"/>
          </p:nvPr>
        </p:nvSpPr>
        <p:spPr>
          <a:xfrm>
            <a:off x="7973173" y="4781078"/>
            <a:ext cx="33051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Google Shape;140;p17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4" name="Google Shape;14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6" name="Google Shape;146;p18"/>
          <p:cNvSpPr txBox="1"/>
          <p:nvPr>
            <p:ph idx="1" type="body"/>
          </p:nvPr>
        </p:nvSpPr>
        <p:spPr>
          <a:xfrm rot="5400000">
            <a:off x="4383927" y="-1103007"/>
            <a:ext cx="3424200" cy="10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7" name="Google Shape;147;p18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8" name="Google Shape;148;p18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51" name="Google Shape;15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>
            <p:ph type="title"/>
          </p:nvPr>
        </p:nvSpPr>
        <p:spPr>
          <a:xfrm rot="5400000">
            <a:off x="7410776" y="1923751"/>
            <a:ext cx="5181600" cy="25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 rot="5400000">
            <a:off x="2152349" y="-628949"/>
            <a:ext cx="5181600" cy="76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4" name="Google Shape;154;p19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5" name="Google Shape;155;p19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913775" y="2367093"/>
            <a:ext cx="103644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2" name="Google Shape;3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913774" y="23670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9" name="Google Shape;3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>
            <p:ph type="title"/>
          </p:nvPr>
        </p:nvSpPr>
        <p:spPr>
          <a:xfrm>
            <a:off x="913774" y="828563"/>
            <a:ext cx="103518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Questrial"/>
              <a:buNone/>
              <a:defRPr b="0" i="0" sz="4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913774" y="3657457"/>
            <a:ext cx="103518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6" name="Google Shape;4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/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913774" y="2367092"/>
            <a:ext cx="51060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6172200" y="2367092"/>
            <a:ext cx="51054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/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1146328" y="2371018"/>
            <a:ext cx="48735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913774" y="3051012"/>
            <a:ext cx="5106000" cy="27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3" type="body"/>
          </p:nvPr>
        </p:nvSpPr>
        <p:spPr>
          <a:xfrm>
            <a:off x="6396423" y="2371018"/>
            <a:ext cx="48819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4" type="body"/>
          </p:nvPr>
        </p:nvSpPr>
        <p:spPr>
          <a:xfrm>
            <a:off x="6172200" y="3051012"/>
            <a:ext cx="5105400" cy="27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4" name="Google Shape;6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9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9" name="Google Shape;6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>
            <p:ph type="title"/>
          </p:nvPr>
        </p:nvSpPr>
        <p:spPr>
          <a:xfrm>
            <a:off x="913775" y="609600"/>
            <a:ext cx="3935700" cy="20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5078062" y="609600"/>
            <a:ext cx="62001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2" type="body"/>
          </p:nvPr>
        </p:nvSpPr>
        <p:spPr>
          <a:xfrm>
            <a:off x="913774" y="2632852"/>
            <a:ext cx="3935700" cy="31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"/>
          <p:cNvPicPr preferRelativeResize="0"/>
          <p:nvPr/>
        </p:nvPicPr>
        <p:blipFill rotWithShape="1">
          <a:blip r:embed="rId1">
            <a:alphaModFix amt="40000"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913775" y="2367093"/>
            <a:ext cx="103644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ites.google.com/epsne.org/careerawarenessprogram/eat-with-an-expert/elkhorn-high?authuser=0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ctrTitle"/>
          </p:nvPr>
        </p:nvSpPr>
        <p:spPr>
          <a:xfrm>
            <a:off x="1583300" y="704775"/>
            <a:ext cx="86901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mic Sans MS"/>
              <a:buNone/>
            </a:pPr>
            <a:r>
              <a:rPr b="0" i="0" lang="en-US" sz="35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</a:t>
            </a:r>
            <a:endParaRPr b="0" i="0" sz="35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mic Sans M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mic Sans M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mic Sans M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mic Sans M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mic Sans MS"/>
              <a:buNone/>
            </a:pPr>
            <a:r>
              <a:rPr lang="en-US" sz="35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COLLEGE AND CAREER PLANNING</a:t>
            </a:r>
            <a:endParaRPr sz="3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mic Sans M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mic Sans M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Eat with an expert once a month in Lecture Hall 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lang="en-US" sz="1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October 12  Careers in the Performing Arts</a:t>
            </a:r>
            <a:endParaRPr b="1" sz="1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5588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t/>
            </a:r>
            <a:endParaRPr b="1" sz="1500">
              <a:solidFill>
                <a:srgbClr val="1A1A1A"/>
              </a:solidFill>
            </a:endParaRPr>
          </a:p>
          <a:p>
            <a:pPr indent="-171450" lvl="1" marL="5588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t/>
            </a:r>
            <a:endParaRPr b="1" sz="900">
              <a:solidFill>
                <a:srgbClr val="1A1A1A"/>
              </a:solidFill>
            </a:endParaRPr>
          </a:p>
          <a:p>
            <a:pPr indent="0" lvl="0" marL="5588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A1A1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A1A1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A1A1A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1A1A1A"/>
              </a:solidFill>
            </a:endParaRPr>
          </a:p>
          <a:p>
            <a:pPr indent="-171450" lvl="1" marL="5588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b="1" lang="en-US" sz="900">
                <a:solidFill>
                  <a:srgbClr val="1A1A1A"/>
                </a:solidFill>
              </a:rPr>
              <a:t>October 12th-Thursday</a:t>
            </a:r>
            <a:endParaRPr b="1" sz="900">
              <a:solidFill>
                <a:srgbClr val="1A1A1A"/>
              </a:solidFill>
            </a:endParaRPr>
          </a:p>
          <a:p>
            <a:pPr indent="-171450" lvl="1" marL="5588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lang="en-US" sz="900">
                <a:solidFill>
                  <a:srgbClr val="1A1A1A"/>
                </a:solidFill>
              </a:rPr>
              <a:t>2nd Period-Careers in the Performing Arts</a:t>
            </a:r>
            <a:endParaRPr sz="900">
              <a:solidFill>
                <a:srgbClr val="1A1A1A"/>
              </a:solidFill>
            </a:endParaRPr>
          </a:p>
          <a:p>
            <a:pPr indent="-165100" lvl="1" marL="5588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Arial"/>
              <a:buChar char="○"/>
            </a:pPr>
            <a:r>
              <a:t/>
            </a:r>
            <a:endParaRPr sz="800">
              <a:solidFill>
                <a:srgbClr val="1A1A1A"/>
              </a:solidFill>
            </a:endParaRPr>
          </a:p>
          <a:p>
            <a:pPr indent="-171450" lvl="1" marL="5588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b="1" lang="en-US" sz="900">
                <a:solidFill>
                  <a:srgbClr val="1A1A1A"/>
                </a:solidFill>
              </a:rPr>
              <a:t>November 9th-Thursday</a:t>
            </a:r>
            <a:endParaRPr b="1" sz="900">
              <a:solidFill>
                <a:srgbClr val="1A1A1A"/>
              </a:solidFill>
            </a:endParaRPr>
          </a:p>
          <a:p>
            <a:pPr indent="-171450" lvl="1" marL="5588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lang="en-US" sz="900">
                <a:solidFill>
                  <a:srgbClr val="1A1A1A"/>
                </a:solidFill>
              </a:rPr>
              <a:t>3rd Period-Careers in Fire Science &amp; Rescue</a:t>
            </a:r>
            <a:endParaRPr sz="900">
              <a:solidFill>
                <a:srgbClr val="1A1A1A"/>
              </a:solidFill>
            </a:endParaRPr>
          </a:p>
          <a:p>
            <a:pPr indent="-165100" lvl="1" marL="5588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Arial"/>
              <a:buChar char="○"/>
            </a:pPr>
            <a:r>
              <a:t/>
            </a:r>
            <a:endParaRPr sz="800">
              <a:solidFill>
                <a:srgbClr val="1A1A1A"/>
              </a:solidFill>
            </a:endParaRPr>
          </a:p>
          <a:p>
            <a:pPr indent="-171450" lvl="1" marL="5588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b="1" lang="en-US" sz="900">
                <a:solidFill>
                  <a:srgbClr val="1A1A1A"/>
                </a:solidFill>
              </a:rPr>
              <a:t>December 14th-Thursday</a:t>
            </a:r>
            <a:endParaRPr b="1" sz="900">
              <a:solidFill>
                <a:srgbClr val="1A1A1A"/>
              </a:solidFill>
            </a:endParaRPr>
          </a:p>
          <a:p>
            <a:pPr indent="-171450" lvl="1" marL="5588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lang="en-US" sz="900">
                <a:solidFill>
                  <a:srgbClr val="1A1A1A"/>
                </a:solidFill>
              </a:rPr>
              <a:t>5th Period-Careers in Engineering </a:t>
            </a:r>
            <a:endParaRPr sz="900">
              <a:solidFill>
                <a:srgbClr val="1A1A1A"/>
              </a:solidFill>
            </a:endParaRPr>
          </a:p>
          <a:p>
            <a:pPr indent="-165100" lvl="1" marL="5588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Noto Sans Symbols"/>
              <a:buChar char="○"/>
            </a:pPr>
            <a:r>
              <a:t/>
            </a:r>
            <a:endParaRPr b="1" sz="800">
              <a:solidFill>
                <a:srgbClr val="1A1A1A"/>
              </a:solidFill>
            </a:endParaRPr>
          </a:p>
          <a:p>
            <a:pPr indent="-209550" lvl="1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Arial"/>
              <a:buChar char="○"/>
            </a:pPr>
            <a:r>
              <a:rPr lang="en-US" sz="1500">
                <a:solidFill>
                  <a:srgbClr val="FF0000"/>
                </a:solidFill>
              </a:rPr>
              <a:t>Must sign up on link</a:t>
            </a:r>
            <a:r>
              <a:rPr lang="en-US" sz="1500">
                <a:solidFill>
                  <a:srgbClr val="595959"/>
                </a:solidFill>
              </a:rPr>
              <a:t>:  </a:t>
            </a:r>
            <a:r>
              <a:rPr lang="en-US" sz="1500" u="sng">
                <a:solidFill>
                  <a:srgbClr val="999999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Eat With An Expert</a:t>
            </a:r>
            <a:endParaRPr sz="2500">
              <a:solidFill>
                <a:srgbClr val="9999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BFBFBF"/>
              </a:solidFill>
            </a:endParaRPr>
          </a:p>
          <a:p>
            <a:pPr indent="-228600" lvl="1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Arial"/>
              <a:buChar char="○"/>
            </a:pPr>
            <a:r>
              <a:t/>
            </a:r>
            <a:endParaRPr b="1">
              <a:solidFill>
                <a:srgbClr val="1A1A1A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BFBFBF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mic Sans MS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300" y="2494150"/>
            <a:ext cx="3552077" cy="19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idx="1" type="body"/>
          </p:nvPr>
        </p:nvSpPr>
        <p:spPr>
          <a:xfrm>
            <a:off x="2951580" y="133343"/>
            <a:ext cx="9144626" cy="1852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ON LEADERS</a:t>
            </a:r>
            <a:endParaRPr/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FIND TWO VIDEOS OF INTEREST</a:t>
            </a:r>
            <a:endParaRPr/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 FIND A NEW CAREER INTEREST AREA, ADD TO CAREER FAVORITES</a:t>
            </a:r>
            <a:endParaRPr/>
          </a:p>
        </p:txBody>
      </p:sp>
      <p:pic>
        <p:nvPicPr>
          <p:cNvPr id="234" name="Google Shape;2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989" y="1774775"/>
            <a:ext cx="9870894" cy="48480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29"/>
          <p:cNvCxnSpPr/>
          <p:nvPr/>
        </p:nvCxnSpPr>
        <p:spPr>
          <a:xfrm rot="10800000">
            <a:off x="4767943" y="2090057"/>
            <a:ext cx="1436914" cy="613954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/>
          <p:nvPr>
            <p:ph type="ctrTitle"/>
          </p:nvPr>
        </p:nvSpPr>
        <p:spPr>
          <a:xfrm>
            <a:off x="2098307" y="1549668"/>
            <a:ext cx="8027470" cy="31651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WILL CONTINUE TO HAVE OPPORTUNITIES TO EXPLORE YOUR COLLEGE AND CAREER OPTIONS IN TA, FEEL FREE TO NAVIGATE THROUGH </a:t>
            </a:r>
            <a:r>
              <a:rPr b="0" i="0" lang="en-US" sz="3200" u="none" cap="none" strike="noStrike">
                <a:solidFill>
                  <a:schemeClr val="lt1"/>
                </a:solidFill>
                <a:latin typeface="Ribeye"/>
                <a:ea typeface="Ribeye"/>
                <a:cs typeface="Ribeye"/>
                <a:sym typeface="Ribeye"/>
              </a:rPr>
              <a:t>ROADTRIP NATION </a:t>
            </a:r>
            <a:r>
              <a:rPr b="0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YOUR OWN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ctrTitle"/>
          </p:nvPr>
        </p:nvSpPr>
        <p:spPr>
          <a:xfrm>
            <a:off x="1751012" y="1300785"/>
            <a:ext cx="8690100" cy="250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mic Sans MS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 COLLEGE AND CAREER PLANNING</a:t>
            </a:r>
            <a:endParaRPr b="0" i="0" sz="60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" name="Google Shape;168;p21"/>
          <p:cNvSpPr txBox="1"/>
          <p:nvPr>
            <p:ph idx="1" type="subTitle"/>
          </p:nvPr>
        </p:nvSpPr>
        <p:spPr>
          <a:xfrm>
            <a:off x="1751012" y="3886200"/>
            <a:ext cx="8690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NAVIANCE</a:t>
            </a:r>
            <a:endParaRPr b="0" i="0" sz="37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chemeClr val="lt1"/>
                </a:solidFill>
                <a:latin typeface="Ribeye"/>
                <a:ea typeface="Ribeye"/>
                <a:cs typeface="Ribeye"/>
                <a:sym typeface="Ribeye"/>
              </a:rPr>
              <a:t>ROADTRIP NATION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BFBFB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762000" y="-7217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Naviance Login Directions</a:t>
            </a:r>
            <a:endParaRPr b="0" i="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22"/>
          <p:cNvSpPr txBox="1"/>
          <p:nvPr>
            <p:ph idx="1" type="body"/>
          </p:nvPr>
        </p:nvSpPr>
        <p:spPr>
          <a:xfrm>
            <a:off x="3596251" y="1166487"/>
            <a:ext cx="6469200" cy="52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latin typeface="Century Gothic"/>
                <a:ea typeface="Century Gothic"/>
                <a:cs typeface="Century Gothic"/>
                <a:sym typeface="Century Gothic"/>
              </a:rPr>
              <a:t>Go to ClassLink:  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2400">
                <a:latin typeface="Century Gothic"/>
                <a:ea typeface="Century Gothic"/>
                <a:cs typeface="Century Gothic"/>
                <a:sym typeface="Century Gothic"/>
              </a:rPr>
              <a:t>Click on the following Icon and you should automatically be logged in to Naviance: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22"/>
          <p:cNvSpPr txBox="1"/>
          <p:nvPr>
            <p:ph idx="12" type="sldNum"/>
          </p:nvPr>
        </p:nvSpPr>
        <p:spPr>
          <a:xfrm>
            <a:off x="8915400" y="5791200"/>
            <a:ext cx="573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sz="1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76" name="Google Shape;176;p22"/>
          <p:cNvCxnSpPr/>
          <p:nvPr/>
        </p:nvCxnSpPr>
        <p:spPr>
          <a:xfrm>
            <a:off x="2590800" y="2971800"/>
            <a:ext cx="3733800" cy="365700"/>
          </a:xfrm>
          <a:prstGeom prst="straightConnector1">
            <a:avLst/>
          </a:prstGeom>
          <a:gradFill>
            <a:gsLst>
              <a:gs pos="0">
                <a:srgbClr val="9DCB7B"/>
              </a:gs>
              <a:gs pos="50000">
                <a:srgbClr val="89C25E"/>
              </a:gs>
              <a:gs pos="100000">
                <a:srgbClr val="72AE40"/>
              </a:gs>
            </a:gsLst>
            <a:lin ang="5400012" scaled="0"/>
          </a:gradFill>
          <a:ln>
            <a:noFill/>
          </a:ln>
          <a:effectLst>
            <a:outerShdw blurRad="63500" rotWithShape="0" algn="ctr" dir="5400000" dist="25400">
              <a:srgbClr val="000000">
                <a:alpha val="68630"/>
              </a:srgbClr>
            </a:outerShdw>
          </a:effectLst>
        </p:spPr>
      </p:cxnSp>
      <p:cxnSp>
        <p:nvCxnSpPr>
          <p:cNvPr id="177" name="Google Shape;177;p22"/>
          <p:cNvCxnSpPr/>
          <p:nvPr/>
        </p:nvCxnSpPr>
        <p:spPr>
          <a:xfrm>
            <a:off x="2601022" y="3505200"/>
            <a:ext cx="3723600" cy="304800"/>
          </a:xfrm>
          <a:prstGeom prst="straightConnector1">
            <a:avLst/>
          </a:prstGeom>
          <a:gradFill>
            <a:gsLst>
              <a:gs pos="0">
                <a:srgbClr val="9DCB7B"/>
              </a:gs>
              <a:gs pos="50000">
                <a:srgbClr val="89C25E"/>
              </a:gs>
              <a:gs pos="100000">
                <a:srgbClr val="72AE40"/>
              </a:gs>
            </a:gsLst>
            <a:lin ang="5400012" scaled="0"/>
          </a:gradFill>
          <a:ln>
            <a:noFill/>
          </a:ln>
          <a:effectLst>
            <a:outerShdw blurRad="63500" rotWithShape="0" algn="ctr" dir="5400000" dist="25400">
              <a:srgbClr val="000000">
                <a:alpha val="68630"/>
              </a:srgbClr>
            </a:outerShdw>
          </a:effectLst>
        </p:spPr>
      </p:cxn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500" y="3505195"/>
            <a:ext cx="4072700" cy="11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/>
          <p:nvPr/>
        </p:nvSpPr>
        <p:spPr>
          <a:xfrm>
            <a:off x="1071154" y="2115409"/>
            <a:ext cx="966651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Archive of video interviews with more than 300 local, national, and international leaders. </a:t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interviews are conducted for students by students.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Roadtrip Nation's video interviews are designed to help students choose career paths after listening to stories from leaders across hundreds of industries. </a:t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4" name="Google Shape;184;p23"/>
          <p:cNvSpPr txBox="1"/>
          <p:nvPr>
            <p:ph type="title"/>
          </p:nvPr>
        </p:nvSpPr>
        <p:spPr>
          <a:xfrm>
            <a:off x="722184" y="519232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ibeye"/>
              <a:buNone/>
            </a:pPr>
            <a:r>
              <a:rPr b="0" i="0" lang="en-US" sz="3600" u="sng" cap="none" strike="noStrike">
                <a:solidFill>
                  <a:schemeClr val="lt1"/>
                </a:solidFill>
                <a:latin typeface="Ribeye"/>
                <a:ea typeface="Ribeye"/>
                <a:cs typeface="Ribeye"/>
                <a:sym typeface="Ribeye"/>
              </a:rPr>
              <a:t>ROADTRIP NATION</a:t>
            </a:r>
            <a:endParaRPr b="0" i="0" sz="3600" u="sng" cap="none" strike="noStrike">
              <a:solidFill>
                <a:schemeClr val="lt1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913775" y="10198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HAVEN’T YOU THOUGHT OF?</a:t>
            </a:r>
            <a:b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235132" y="1256867"/>
            <a:ext cx="11956868" cy="642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Upper right hand corner of Naviance:</a:t>
            </a:r>
            <a:endParaRPr b="0" i="0" sz="32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28600" lvl="2" marL="1143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on Careers--Roadtrip Nation Interview Archive</a:t>
            </a:r>
            <a:endParaRPr b="0" i="0" sz="32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3">
            <a:alphaModFix/>
          </a:blip>
          <a:srcRect b="10510" l="0" r="0" t="0"/>
          <a:stretch/>
        </p:blipFill>
        <p:spPr>
          <a:xfrm>
            <a:off x="1419062" y="2645767"/>
            <a:ext cx="9136932" cy="37811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4"/>
          <p:cNvCxnSpPr/>
          <p:nvPr/>
        </p:nvCxnSpPr>
        <p:spPr>
          <a:xfrm flipH="1">
            <a:off x="9117874" y="3161211"/>
            <a:ext cx="1788142" cy="1933303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3" name="Google Shape;193;p24"/>
          <p:cNvCxnSpPr/>
          <p:nvPr/>
        </p:nvCxnSpPr>
        <p:spPr>
          <a:xfrm flipH="1" rot="10800000">
            <a:off x="6213567" y="2756263"/>
            <a:ext cx="2212602" cy="24819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idx="1" type="body"/>
          </p:nvPr>
        </p:nvSpPr>
        <p:spPr>
          <a:xfrm>
            <a:off x="1253409" y="4716227"/>
            <a:ext cx="4755506" cy="191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Arial"/>
              <a:buChar char="•"/>
            </a:pPr>
            <a:r>
              <a:rPr b="0" i="0" lang="en-US" sz="15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ROADTRIP NATION INTERVIEW ARCHIVE</a:t>
            </a:r>
            <a:endParaRPr b="0" i="0" sz="155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Arial"/>
              <a:buChar char="•"/>
            </a:pPr>
            <a:r>
              <a:rPr b="0" i="0" lang="en-US" sz="15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EXPLORE BY 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95"/>
              <a:buFont typeface="Arial"/>
              <a:buChar char="•"/>
            </a:pPr>
            <a:r>
              <a:rPr b="0" i="0" lang="en-US" sz="1395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INTEREST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95"/>
              <a:buFont typeface="Arial"/>
              <a:buChar char="•"/>
            </a:pPr>
            <a:r>
              <a:rPr b="0" i="0" lang="en-US" sz="1395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THEMES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95"/>
              <a:buFont typeface="Arial"/>
              <a:buChar char="•"/>
            </a:pPr>
            <a:r>
              <a:rPr b="0" i="0" lang="en-US" sz="1395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LEADERS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95"/>
              <a:buFont typeface="Arial"/>
              <a:buChar char="•"/>
            </a:pPr>
            <a:r>
              <a:rPr b="0" i="0" lang="en-US" sz="1395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PLAYLISTS</a:t>
            </a:r>
            <a:endParaRPr/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 b="3267" l="0" r="0" t="5531"/>
          <a:stretch/>
        </p:blipFill>
        <p:spPr>
          <a:xfrm>
            <a:off x="1253409" y="180332"/>
            <a:ext cx="9628284" cy="4326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720" y="1789522"/>
            <a:ext cx="9529762" cy="491580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/>
          <p:nvPr>
            <p:ph idx="1" type="body"/>
          </p:nvPr>
        </p:nvSpPr>
        <p:spPr>
          <a:xfrm>
            <a:off x="768702" y="0"/>
            <a:ext cx="10364452" cy="1606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ON INTERESTS</a:t>
            </a:r>
            <a:endParaRPr/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rial"/>
              <a:buChar char="•"/>
            </a:pPr>
            <a:r>
              <a:rPr b="0" i="0" lang="en-US" sz="153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FIND TWO DIFFERENT AREAS OF INTEREST</a:t>
            </a:r>
            <a:endParaRPr/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rial"/>
              <a:buChar char="•"/>
            </a:pPr>
            <a:r>
              <a:rPr b="0" i="0" lang="en-US" sz="153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 A VIDEO UNDER EACH AREA</a:t>
            </a:r>
            <a:endParaRPr/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rial"/>
              <a:buChar char="•"/>
            </a:pPr>
            <a:r>
              <a:rPr b="0" i="0" lang="en-US" sz="153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 FIND NEW CAREER OF INTEREST, ADD TO CAREER FAVORITES (SEE NEXT SLIDE FOR DIRECTIONS ON HOW TO DO THAT)</a:t>
            </a:r>
            <a:endParaRPr b="0" i="0" sz="153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31444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30"/>
              <a:buFont typeface="Arial"/>
              <a:buNone/>
            </a:pPr>
            <a:r>
              <a:t/>
            </a:r>
            <a:endParaRPr b="0" i="0" sz="153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06" name="Google Shape;206;p26"/>
          <p:cNvCxnSpPr/>
          <p:nvPr/>
        </p:nvCxnSpPr>
        <p:spPr>
          <a:xfrm flipH="1" rot="10800000">
            <a:off x="2107933" y="1973179"/>
            <a:ext cx="1097280" cy="529389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type="title"/>
          </p:nvPr>
        </p:nvSpPr>
        <p:spPr>
          <a:xfrm>
            <a:off x="798272" y="77002"/>
            <a:ext cx="10364451" cy="7048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up new career idea in career search box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0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2" name="Google Shape;212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4046" y="3518822"/>
            <a:ext cx="57912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/>
          <p:nvPr/>
        </p:nvSpPr>
        <p:spPr>
          <a:xfrm>
            <a:off x="444138" y="5762787"/>
            <a:ext cx="116259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4915874" y="5501530"/>
            <a:ext cx="2129246" cy="26125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708F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5" name="Google Shape;21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517" y="935910"/>
            <a:ext cx="10363200" cy="193658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7"/>
          <p:cNvSpPr txBox="1"/>
          <p:nvPr/>
        </p:nvSpPr>
        <p:spPr>
          <a:xfrm>
            <a:off x="1092358" y="3662210"/>
            <a:ext cx="4487602" cy="1603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br>
              <a:rPr lang="en-US" sz="2800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on Favorite under the name of your career choice.</a:t>
            </a:r>
            <a:br>
              <a:rPr lang="en-US" sz="2800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800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17" name="Google Shape;217;p27"/>
          <p:cNvCxnSpPr/>
          <p:nvPr/>
        </p:nvCxnSpPr>
        <p:spPr>
          <a:xfrm flipH="1">
            <a:off x="10212405" y="1761423"/>
            <a:ext cx="1501540" cy="401653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8" name="Google Shape;218;p27"/>
          <p:cNvCxnSpPr/>
          <p:nvPr/>
        </p:nvCxnSpPr>
        <p:spPr>
          <a:xfrm>
            <a:off x="8210349" y="781811"/>
            <a:ext cx="317634" cy="556101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type="title"/>
          </p:nvPr>
        </p:nvSpPr>
        <p:spPr>
          <a:xfrm>
            <a:off x="913775" y="406767"/>
            <a:ext cx="1072523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ABOUT THE NEW CAREER OF YOUR CHOICE--</a:t>
            </a:r>
            <a:b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ON EACH TAB TO LEARN MORE</a:t>
            </a:r>
            <a:endParaRPr b="0" i="0" sz="36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4" name="Google Shape;224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304" y="2520968"/>
            <a:ext cx="9335392" cy="34242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28"/>
          <p:cNvCxnSpPr/>
          <p:nvPr/>
        </p:nvCxnSpPr>
        <p:spPr>
          <a:xfrm flipH="1">
            <a:off x="2276465" y="2002944"/>
            <a:ext cx="1322279" cy="1042215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6" name="Google Shape;226;p28"/>
          <p:cNvCxnSpPr/>
          <p:nvPr/>
        </p:nvCxnSpPr>
        <p:spPr>
          <a:xfrm flipH="1">
            <a:off x="5477642" y="1957021"/>
            <a:ext cx="618358" cy="96140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7" name="Google Shape;227;p28"/>
          <p:cNvCxnSpPr/>
          <p:nvPr/>
        </p:nvCxnSpPr>
        <p:spPr>
          <a:xfrm flipH="1">
            <a:off x="4384668" y="1938962"/>
            <a:ext cx="892726" cy="979464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8" name="Google Shape;228;p28"/>
          <p:cNvCxnSpPr/>
          <p:nvPr/>
        </p:nvCxnSpPr>
        <p:spPr>
          <a:xfrm flipH="1">
            <a:off x="3367846" y="1938962"/>
            <a:ext cx="916771" cy="96040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